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t-E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t-E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t-E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t-E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t-E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et-EE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t-EE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t-EE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E2869655-438C-404F-BB66-05B4077F216D}" type="slidenum">
              <a:rPr lang="en-US" sz="1400" b="0" strike="noStrike" spc="-1">
                <a:solidFill>
                  <a:srgbClr val="000000"/>
                </a:solidFill>
                <a:latin typeface="Arial"/>
                <a:ea typeface="Arial"/>
              </a:rPr>
              <a:t>‹#›</a:t>
            </a:fld>
            <a:endParaRPr lang="et-EE" sz="1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t-EE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t-EE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t-EE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t-EE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t-E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t-E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t-E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et-EE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t-EE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t-EE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t-EE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t-EE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t-EE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t-EE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t-EE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t-EE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t-EE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F42E7650-72AE-4498-917F-4A435305ED18}" type="slidenum">
              <a:rPr lang="en-US" sz="1400" b="0" strike="noStrike" spc="-1">
                <a:solidFill>
                  <a:srgbClr val="000000"/>
                </a:solidFill>
                <a:latin typeface="Arial"/>
                <a:ea typeface="Arial"/>
              </a:rPr>
              <a:t>‹#›</a:t>
            </a:fld>
            <a:endParaRPr lang="et-E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share/estonia/a739669f-4d3f-44c8-af01-1e90fdc0f921" TargetMode="External"/><Relationship Id="rId7" Type="http://schemas.openxmlformats.org/officeDocument/2006/relationships/hyperlink" Target="https://learningapps.org/582113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earningapps.org/2375714" TargetMode="External"/><Relationship Id="rId5" Type="http://schemas.openxmlformats.org/officeDocument/2006/relationships/hyperlink" Target="https://learningapps.org/4909046" TargetMode="External"/><Relationship Id="rId4" Type="http://schemas.openxmlformats.org/officeDocument/2006/relationships/hyperlink" Target="https://wordwall.net/resource/4581016/osastav-ja-mah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lkidsgames.com/esl-story-dice-onlin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davebirss.com/storydice-creative-story-idea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4;p1" descr="slide_1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83" name="Google Shape;85;p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4400" b="1" strike="noStrike" spc="-1">
                <a:solidFill>
                  <a:srgbClr val="FFFFFF"/>
                </a:solidFill>
                <a:latin typeface="Trebuchet MS"/>
                <a:ea typeface="Trebuchet MS"/>
              </a:rPr>
              <a:t> </a:t>
            </a:r>
            <a:r>
              <a:rPr lang="en-US" sz="4400" b="1" strike="noStrike" spc="-1">
                <a:solidFill>
                  <a:srgbClr val="FFFFFF"/>
                </a:solidFill>
                <a:latin typeface="Arial"/>
                <a:ea typeface="Arial"/>
              </a:rPr>
              <a:t>Hybrid and blended learning</a:t>
            </a:r>
            <a:endParaRPr lang="et-EE" sz="4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Google Shape;86;p1"/>
          <p:cNvSpPr txBox="1"/>
          <p:nvPr/>
        </p:nvSpPr>
        <p:spPr>
          <a:xfrm>
            <a:off x="1371600" y="4140000"/>
            <a:ext cx="6400440" cy="1080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57200" indent="-431280"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t-EE" sz="1800" b="0" strike="noStrike" spc="-1" dirty="0">
                <a:solidFill>
                  <a:srgbClr val="000000"/>
                </a:solidFill>
                <a:latin typeface="Arial"/>
              </a:rPr>
              <a:t>Ly Leedu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31280"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pc="-1" dirty="0">
                <a:solidFill>
                  <a:srgbClr val="000000"/>
                </a:solidFill>
                <a:latin typeface="Arial"/>
                <a:ea typeface="Arial"/>
              </a:rPr>
              <a:t>Ruta Bergman</a:t>
            </a:r>
          </a:p>
          <a:p>
            <a:pPr marL="457200" indent="-431280"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Katrin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Kamerov</a:t>
            </a:r>
            <a:endParaRPr lang="en-US" sz="18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57200" indent="-431280"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18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57200" indent="-431280"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t-EE" sz="1800" b="0" strike="noStrike" spc="-1" dirty="0">
                <a:solidFill>
                  <a:srgbClr val="000000"/>
                </a:solidFill>
                <a:latin typeface="Arial"/>
              </a:rPr>
              <a:t>Multilingua, Estonia</a:t>
            </a:r>
            <a:endParaRPr lang="et-EE" sz="18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57200" indent="-431280"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t-EE" sz="1400" b="0" strike="noStrike" spc="-1" dirty="0">
                <a:solidFill>
                  <a:srgbClr val="000000"/>
                </a:solidFill>
                <a:latin typeface="Arial"/>
              </a:rPr>
              <a:t>7.-11. </a:t>
            </a:r>
            <a:r>
              <a:rPr lang="et-EE" sz="1400" b="0" strike="noStrike" spc="-1" dirty="0" err="1">
                <a:solidFill>
                  <a:srgbClr val="000000"/>
                </a:solidFill>
                <a:latin typeface="Arial"/>
              </a:rPr>
              <a:t>March</a:t>
            </a:r>
            <a:r>
              <a:rPr lang="et-EE" sz="1400" b="0" strike="noStrike" spc="-1" dirty="0">
                <a:solidFill>
                  <a:srgbClr val="000000"/>
                </a:solidFill>
                <a:latin typeface="Arial"/>
              </a:rPr>
              <a:t> 2022, </a:t>
            </a:r>
            <a:r>
              <a:rPr lang="et-EE" sz="1400" b="0" strike="noStrike" spc="-1" dirty="0" err="1">
                <a:solidFill>
                  <a:srgbClr val="000000"/>
                </a:solidFill>
                <a:latin typeface="Arial"/>
              </a:rPr>
              <a:t>Estepa,Spain</a:t>
            </a:r>
            <a:endParaRPr lang="et-EE" sz="14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91;p2_6" descr="slide_2-2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07" name="Google Shape;92;p2_6"/>
          <p:cNvSpPr txBox="1"/>
          <p:nvPr/>
        </p:nvSpPr>
        <p:spPr>
          <a:xfrm>
            <a:off x="457200" y="8380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t-EE" sz="3000" b="1" strike="noStrike" spc="-1">
                <a:solidFill>
                  <a:srgbClr val="000000"/>
                </a:solidFill>
                <a:latin typeface="Arial"/>
                <a:ea typeface="Arial"/>
              </a:rPr>
              <a:t>Digital Tools and Hybrid Lessons   8</a:t>
            </a:r>
            <a:endParaRPr lang="et-EE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Google Shape;93;p2_6"/>
          <p:cNvSpPr txBox="1"/>
          <p:nvPr/>
        </p:nvSpPr>
        <p:spPr>
          <a:xfrm>
            <a:off x="457200" y="1980000"/>
            <a:ext cx="8229240" cy="4450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48920" indent="-17964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Digital textbook</a:t>
            </a:r>
            <a:endParaRPr lang="et-EE" sz="2000" b="1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48920" indent="-179640">
              <a:lnSpc>
                <a:spcPct val="12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Study material</a:t>
            </a:r>
            <a:endParaRPr lang="et-EE" sz="2000" b="1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48920" indent="-179640">
              <a:lnSpc>
                <a:spcPct val="12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Kahoot </a:t>
            </a:r>
          </a:p>
          <a:p>
            <a:pPr marL="269280">
              <a:lnSpc>
                <a:spcPct val="120000"/>
              </a:lnSpc>
              <a:spcBef>
                <a:spcPts val="641"/>
              </a:spcBef>
              <a:buClr>
                <a:srgbClr val="000000"/>
              </a:buClr>
              <a:buSzPct val="45000"/>
              <a:tabLst>
                <a:tab pos="448920" algn="l"/>
              </a:tabLst>
            </a:pPr>
            <a:r>
              <a:rPr lang="et-EE" sz="2000" b="0" strike="noStrike" spc="-1" dirty="0">
                <a:latin typeface="Arial"/>
                <a:ea typeface="Arial"/>
                <a:hlinkClick r:id="rId3"/>
              </a:rPr>
              <a:t>https://create.kahoot.it/share/estonia/a739669f-4d3f-44c8-af01-1e90fdc0f921</a:t>
            </a:r>
            <a:endParaRPr lang="et-EE" sz="2000" b="0" strike="noStrike" spc="-1" dirty="0">
              <a:latin typeface="Arial"/>
              <a:ea typeface="Arial"/>
            </a:endParaRPr>
          </a:p>
          <a:p>
            <a:pPr marL="448920" indent="-179640">
              <a:lnSpc>
                <a:spcPct val="12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Wheel of Names,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Wordwall</a:t>
            </a:r>
            <a:endParaRPr lang="et-EE" sz="2000" b="1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3080">
              <a:lnSpc>
                <a:spcPct val="12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  <a:hlinkClick r:id="rId4"/>
              </a:rPr>
              <a:t>https://wordwall.net/resource/4581016/osastav-ja-maht</a:t>
            </a:r>
            <a:endParaRPr lang="et-EE" sz="2000" b="0" strike="noStrike" spc="-1" dirty="0">
              <a:latin typeface="Times New Roman"/>
            </a:endParaRPr>
          </a:p>
          <a:p>
            <a:pPr marL="343080">
              <a:lnSpc>
                <a:spcPct val="12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Learningapps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Prepositions</a:t>
            </a:r>
            <a:endParaRPr lang="et-EE" sz="2000" b="0" strike="noStrike" spc="-1" dirty="0">
              <a:latin typeface="Times New Roman"/>
            </a:endParaRPr>
          </a:p>
          <a:p>
            <a:pPr marL="448920" indent="-179640">
              <a:lnSpc>
                <a:spcPct val="12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  <a:hlinkClick r:id="rId5"/>
              </a:rPr>
              <a:t>https://learningapps.org/4909046</a:t>
            </a:r>
            <a:endParaRPr lang="et-EE" sz="2000" b="0" strike="noStrike" spc="-1" dirty="0">
              <a:latin typeface="Times New Roman"/>
            </a:endParaRPr>
          </a:p>
          <a:p>
            <a:pPr marL="448920" indent="-179640">
              <a:lnSpc>
                <a:spcPct val="12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  <a:hlinkClick r:id="rId6"/>
              </a:rPr>
              <a:t>https://learningapps.org/2375714</a:t>
            </a:r>
            <a:endParaRPr lang="et-EE" sz="2000" b="0" strike="noStrike" spc="-1" dirty="0">
              <a:latin typeface="Times New Roman"/>
            </a:endParaRPr>
          </a:p>
          <a:p>
            <a:pPr marL="448920" indent="-179640">
              <a:lnSpc>
                <a:spcPct val="12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  <a:hlinkClick r:id="rId7"/>
              </a:rPr>
              <a:t>https://learningapps.org/5821131</a:t>
            </a:r>
            <a:endParaRPr lang="en-US" sz="20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269280">
              <a:lnSpc>
                <a:spcPct val="120000"/>
              </a:lnSpc>
              <a:spcBef>
                <a:spcPts val="641"/>
              </a:spcBef>
              <a:buClr>
                <a:srgbClr val="000000"/>
              </a:buClr>
              <a:buSzPct val="45000"/>
              <a:tabLst>
                <a:tab pos="448920" algn="l"/>
              </a:tabLst>
            </a:pPr>
            <a:endParaRPr lang="et-EE" sz="2000" b="0" strike="noStrike" spc="-1" dirty="0">
              <a:solidFill>
                <a:srgbClr val="0645AD"/>
              </a:solidFill>
              <a:latin typeface="Arial"/>
              <a:ea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91;p2_7" descr="slide_2-2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10" name="Google Shape;92;p2_7"/>
          <p:cNvSpPr txBox="1"/>
          <p:nvPr/>
        </p:nvSpPr>
        <p:spPr>
          <a:xfrm>
            <a:off x="457200" y="8380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t-EE" sz="3000" b="1" strike="noStrike" spc="-1">
                <a:solidFill>
                  <a:srgbClr val="000000"/>
                </a:solidFill>
                <a:latin typeface="Arial"/>
                <a:ea typeface="Arial"/>
              </a:rPr>
              <a:t>Digital Tools and Hybrid Lessons   9</a:t>
            </a:r>
            <a:endParaRPr lang="et-EE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Google Shape;93;p2_7"/>
          <p:cNvSpPr txBox="1"/>
          <p:nvPr/>
        </p:nvSpPr>
        <p:spPr>
          <a:xfrm>
            <a:off x="457200" y="1582994"/>
            <a:ext cx="8229240" cy="4867219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48920" indent="-17964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Mentimeter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sz="2400" b="1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Which cities in Spain have you visited?</a:t>
            </a:r>
            <a:endParaRPr lang="et-EE" sz="2400" b="0" strike="noStrike" spc="-1" dirty="0">
              <a:latin typeface="Arial"/>
              <a:ea typeface="Arial"/>
            </a:endParaRPr>
          </a:p>
          <a:p>
            <a:pPr marL="448920" indent="-179640">
              <a:lnSpc>
                <a:spcPct val="12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Whiteboard</a:t>
            </a:r>
            <a:endParaRPr lang="et-EE" sz="2400" b="1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48920" indent="-179640">
              <a:lnSpc>
                <a:spcPct val="13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Jeopardylabs.com</a:t>
            </a:r>
            <a:endParaRPr lang="et-EE" sz="2400" b="1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48920" indent="-179640">
              <a:lnSpc>
                <a:spcPct val="13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Padlet</a:t>
            </a:r>
            <a:endParaRPr lang="et-EE" sz="2400" b="1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48920" indent="-179640">
              <a:lnSpc>
                <a:spcPct val="13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48920" algn="l"/>
              </a:tabLst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Storycubes</a:t>
            </a:r>
            <a:endParaRPr lang="et-EE" sz="2400" b="1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216000" indent="-216000">
              <a:lnSpc>
                <a:spcPct val="138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Arial"/>
                <a:hlinkClick r:id="rId3"/>
              </a:rPr>
              <a:t>https://www.eslkidsgames.com/esl-story-dice-online</a:t>
            </a:r>
            <a:endParaRPr lang="et-EE" sz="2400" b="0" strike="noStrike" spc="-1" dirty="0">
              <a:latin typeface="Times New Roman"/>
            </a:endParaRPr>
          </a:p>
          <a:p>
            <a:pPr marL="216000" indent="-216000">
              <a:lnSpc>
                <a:spcPct val="138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2A6099"/>
                </a:solidFill>
                <a:latin typeface="Arial"/>
                <a:ea typeface="Arial"/>
                <a:hlinkClick r:id="rId4"/>
              </a:rPr>
              <a:t>https://davebirss.com/storydice-creative-story-ideas/</a:t>
            </a:r>
            <a:endParaRPr lang="et-EE" sz="2400" b="0" strike="noStrike" spc="-1" dirty="0">
              <a:latin typeface="Times New Roman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05;p5" descr="slide_3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13" name="Google Shape;106;p5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457200" indent="-431280"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Thank you!</a:t>
            </a:r>
            <a:endParaRPr lang="et-E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Google Shape;107;p5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/>
            <a:endParaRPr lang="et-EE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91;p2" descr="slide_2-2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86" name="Google Shape;92;p2"/>
          <p:cNvSpPr txBox="1"/>
          <p:nvPr/>
        </p:nvSpPr>
        <p:spPr>
          <a:xfrm>
            <a:off x="457200" y="8380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t-EE" sz="3000" b="1" strike="noStrike" spc="-1">
                <a:solidFill>
                  <a:srgbClr val="000000"/>
                </a:solidFill>
                <a:latin typeface="Arial"/>
                <a:ea typeface="Arial"/>
              </a:rPr>
              <a:t>Digital Tools and Hybrid Lessons   1</a:t>
            </a:r>
            <a:endParaRPr lang="et-EE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Google Shape;93;p2"/>
          <p:cNvSpPr txBox="1"/>
          <p:nvPr/>
        </p:nvSpPr>
        <p:spPr>
          <a:xfrm>
            <a:off x="457200" y="1981080"/>
            <a:ext cx="8229240" cy="4449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What is </a:t>
            </a:r>
            <a:r>
              <a:rPr lang="en-US" sz="2600" b="0" strike="noStrike" spc="-1">
                <a:solidFill>
                  <a:srgbClr val="2A6099"/>
                </a:solidFill>
                <a:latin typeface="Arial"/>
                <a:ea typeface="Arial"/>
              </a:rPr>
              <a:t>hybrid / blended learning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?	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Have you experienced hybrid/blended learning?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If yes, when? How many students were present in person? How many online?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In what way was it different from an ordinary language class?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Pros and cons of blended learning? 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91;p2" descr="slide_2-2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86" name="Google Shape;92;p2"/>
          <p:cNvSpPr txBox="1"/>
          <p:nvPr/>
        </p:nvSpPr>
        <p:spPr>
          <a:xfrm>
            <a:off x="457200" y="8380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t-EE" sz="3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Digital Tools and </a:t>
            </a:r>
            <a:r>
              <a:rPr lang="et-EE" sz="3000" b="1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Hybrid</a:t>
            </a:r>
            <a:r>
              <a:rPr lang="et-EE" sz="3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t-EE" sz="3000" b="1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Lessons</a:t>
            </a:r>
            <a:r>
              <a:rPr lang="et-EE" sz="3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  </a:t>
            </a:r>
            <a:endParaRPr lang="et-EE" sz="3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Google Shape;93;p2"/>
          <p:cNvSpPr txBox="1"/>
          <p:nvPr/>
        </p:nvSpPr>
        <p:spPr>
          <a:xfrm>
            <a:off x="457200" y="1981080"/>
            <a:ext cx="8229240" cy="4449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r>
              <a:rPr lang="en-US" sz="2600" spc="-1" dirty="0">
                <a:solidFill>
                  <a:srgbClr val="2A6099"/>
                </a:solidFill>
                <a:latin typeface="Arial"/>
                <a:ea typeface="Arial"/>
              </a:rPr>
              <a:t>H</a:t>
            </a:r>
            <a:r>
              <a:rPr lang="en-US" sz="2600" b="0" strike="noStrike" spc="-1" dirty="0">
                <a:solidFill>
                  <a:srgbClr val="2A6099"/>
                </a:solidFill>
                <a:latin typeface="Arial"/>
                <a:ea typeface="Arial"/>
              </a:rPr>
              <a:t>ybrid learning – a class where students are present in the physical classroom and joining the </a:t>
            </a:r>
            <a:r>
              <a:rPr lang="en-US" sz="2600" b="0" strike="noStrike" spc="-1">
                <a:solidFill>
                  <a:srgbClr val="2A6099"/>
                </a:solidFill>
                <a:latin typeface="Arial"/>
                <a:ea typeface="Arial"/>
              </a:rPr>
              <a:t>class virtually</a:t>
            </a:r>
            <a:endParaRPr lang="en-US" sz="2600" b="0" strike="noStrike" spc="-1" dirty="0">
              <a:solidFill>
                <a:srgbClr val="2A6099"/>
              </a:solidFill>
              <a:latin typeface="Arial"/>
              <a:ea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r>
              <a:rPr lang="en-US" sz="2600" spc="-1" dirty="0">
                <a:solidFill>
                  <a:srgbClr val="2A6099"/>
                </a:solidFill>
                <a:latin typeface="Arial"/>
                <a:ea typeface="Arial"/>
              </a:rPr>
              <a:t>B</a:t>
            </a:r>
            <a:r>
              <a:rPr lang="en-US" sz="2600" b="0" strike="noStrike" spc="-1" dirty="0">
                <a:solidFill>
                  <a:srgbClr val="2A6099"/>
                </a:solidFill>
                <a:latin typeface="Arial"/>
                <a:ea typeface="Arial"/>
              </a:rPr>
              <a:t>lended learning – a combination of face-to-face and online learning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	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165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91;p2_0" descr="slide_2-2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89" name="Google Shape;92;p2_0"/>
          <p:cNvSpPr txBox="1"/>
          <p:nvPr/>
        </p:nvSpPr>
        <p:spPr>
          <a:xfrm>
            <a:off x="457200" y="8380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t-EE" sz="3000" b="1" strike="noStrike" spc="-1">
                <a:solidFill>
                  <a:srgbClr val="000000"/>
                </a:solidFill>
                <a:latin typeface="Arial"/>
                <a:ea typeface="Arial"/>
              </a:rPr>
              <a:t>Digital Tools and Hybrid Lessons   2</a:t>
            </a:r>
            <a:endParaRPr lang="et-EE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Google Shape;93;p2_0"/>
          <p:cNvSpPr txBox="1"/>
          <p:nvPr/>
        </p:nvSpPr>
        <p:spPr>
          <a:xfrm>
            <a:off x="457200" y="1981080"/>
            <a:ext cx="8229240" cy="4449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endParaRPr lang="et-EE" sz="1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Can we kill two birds with one stone?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Hybrid lessons are attractive to the employer. Why?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Also attractive to the student. Why?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2A6099"/>
                </a:solidFill>
                <a:latin typeface="Arial"/>
                <a:ea typeface="Arial"/>
              </a:rPr>
              <a:t>Not so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 attractive to the teacher. Why?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_1" descr="slide_2-2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92" name="Google Shape;92;p2_1"/>
          <p:cNvSpPr txBox="1"/>
          <p:nvPr/>
        </p:nvSpPr>
        <p:spPr>
          <a:xfrm>
            <a:off x="457200" y="8380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t-EE" sz="3000" b="1" strike="noStrike" spc="-1">
                <a:solidFill>
                  <a:srgbClr val="000000"/>
                </a:solidFill>
                <a:latin typeface="Arial"/>
                <a:ea typeface="Arial"/>
              </a:rPr>
              <a:t>Digital Tools and Hybrid Lessons   3</a:t>
            </a:r>
            <a:endParaRPr lang="et-EE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Google Shape;93;p2_1"/>
          <p:cNvSpPr txBox="1"/>
          <p:nvPr/>
        </p:nvSpPr>
        <p:spPr>
          <a:xfrm>
            <a:off x="457200" y="1981080"/>
            <a:ext cx="8229240" cy="4449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60">
              <a:lnSpc>
                <a:spcPct val="150000"/>
              </a:lnSpc>
              <a:buClr>
                <a:srgbClr val="0758A1"/>
              </a:buClr>
            </a:pPr>
            <a:r>
              <a:rPr lang="en-US" sz="2600" spc="-1" dirty="0">
                <a:solidFill>
                  <a:srgbClr val="000000"/>
                </a:solidFill>
                <a:latin typeface="Arial"/>
                <a:ea typeface="Arial"/>
              </a:rPr>
              <a:t>Before the class… </a:t>
            </a: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AutoNum type="arabicParenR"/>
            </a:pPr>
            <a:r>
              <a:rPr lang="en-US" sz="2600" spc="-1" dirty="0">
                <a:solidFill>
                  <a:srgbClr val="000000"/>
                </a:solidFill>
                <a:latin typeface="Arial"/>
                <a:ea typeface="Arial"/>
              </a:rPr>
              <a:t>create 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 link that you use in every class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AutoNum type="arabicParenR"/>
            </a:pPr>
            <a:r>
              <a:rPr lang="en-US" sz="2600" spc="-1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heck if the mic and camera are on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AutoNum type="arabicParenR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two cameras for the teacher, they are on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0758A1"/>
              </a:buClr>
              <a:buFont typeface="Arial"/>
              <a:buAutoNum type="arabicParenR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students’ cameras are on</a:t>
            </a:r>
          </a:p>
          <a:p>
            <a:pPr marL="360">
              <a:lnSpc>
                <a:spcPct val="150000"/>
              </a:lnSpc>
              <a:buClr>
                <a:srgbClr val="0758A1"/>
              </a:buClr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1;p2_2" descr="slide_2-2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95" name="Google Shape;92;p2_2"/>
          <p:cNvSpPr txBox="1"/>
          <p:nvPr/>
        </p:nvSpPr>
        <p:spPr>
          <a:xfrm>
            <a:off x="457200" y="8380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t-EE" sz="3000" b="1" strike="noStrike" spc="-1">
                <a:solidFill>
                  <a:srgbClr val="000000"/>
                </a:solidFill>
                <a:latin typeface="Arial"/>
                <a:ea typeface="Arial"/>
              </a:rPr>
              <a:t>Digital Tools and Hybrid Lessons   4</a:t>
            </a:r>
            <a:endParaRPr lang="et-EE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Google Shape;93;p2_2"/>
          <p:cNvSpPr txBox="1"/>
          <p:nvPr/>
        </p:nvSpPr>
        <p:spPr>
          <a:xfrm>
            <a:off x="457200" y="1632155"/>
            <a:ext cx="8229240" cy="4798165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spc="-1" dirty="0">
                <a:solidFill>
                  <a:srgbClr val="2A6099"/>
                </a:solidFill>
                <a:latin typeface="Arial"/>
                <a:ea typeface="Arial"/>
              </a:rPr>
              <a:t>Class agreements</a:t>
            </a:r>
          </a:p>
          <a:p>
            <a:pPr marL="718110" indent="-514350">
              <a:lnSpc>
                <a:spcPct val="150000"/>
              </a:lnSpc>
              <a:spcBef>
                <a:spcPts val="641"/>
              </a:spcBef>
              <a:buAutoNum type="arabicParenR"/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students let you know in advance if they are present in person/online or absent</a:t>
            </a:r>
            <a:endParaRPr lang="en-US" sz="2600" spc="-1" dirty="0">
              <a:solidFill>
                <a:srgbClr val="000000"/>
              </a:solidFill>
              <a:latin typeface="Arial"/>
            </a:endParaRPr>
          </a:p>
          <a:p>
            <a:pPr marL="718110" indent="-514350">
              <a:lnSpc>
                <a:spcPct val="150000"/>
              </a:lnSpc>
              <a:spcBef>
                <a:spcPts val="641"/>
              </a:spcBef>
              <a:buAutoNum type="arabicParenR"/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the order of speaking and answering</a:t>
            </a:r>
            <a:endParaRPr lang="en-US" sz="2600" spc="-1" dirty="0">
              <a:solidFill>
                <a:srgbClr val="000000"/>
              </a:solidFill>
              <a:latin typeface="Arial"/>
            </a:endParaRPr>
          </a:p>
          <a:p>
            <a:pPr marL="718110" indent="-514350">
              <a:lnSpc>
                <a:spcPct val="150000"/>
              </a:lnSpc>
              <a:spcBef>
                <a:spcPts val="641"/>
              </a:spcBef>
              <a:buAutoNum type="arabicParenR"/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each student tells their name before speaking </a:t>
            </a:r>
            <a:endParaRPr lang="en-US" sz="2600" spc="-1" dirty="0">
              <a:solidFill>
                <a:srgbClr val="000000"/>
              </a:solidFill>
              <a:latin typeface="Arial"/>
            </a:endParaRPr>
          </a:p>
          <a:p>
            <a:pPr marL="718110" indent="-514350">
              <a:lnSpc>
                <a:spcPct val="150000"/>
              </a:lnSpc>
              <a:spcBef>
                <a:spcPts val="641"/>
              </a:spcBef>
              <a:buAutoNum type="arabicParenR"/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the teacher has to use Zoom whiteboard</a:t>
            </a:r>
            <a:endParaRPr lang="en-US" sz="2600" spc="-1" dirty="0">
              <a:solidFill>
                <a:srgbClr val="000000"/>
              </a:solidFill>
              <a:latin typeface="Arial"/>
            </a:endParaRPr>
          </a:p>
          <a:p>
            <a:pPr marL="718110" indent="-514350">
              <a:lnSpc>
                <a:spcPct val="150000"/>
              </a:lnSpc>
              <a:spcBef>
                <a:spcPts val="641"/>
              </a:spcBef>
              <a:buAutoNum type="arabicParenR"/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all the activities are carried out parallelly – in the classroom and online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1;p2_3" descr="slide_2-2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98" name="Google Shape;92;p2_3"/>
          <p:cNvSpPr txBox="1"/>
          <p:nvPr/>
        </p:nvSpPr>
        <p:spPr>
          <a:xfrm>
            <a:off x="457200" y="8380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t-EE" sz="3000" b="1" strike="noStrike" spc="-1">
                <a:solidFill>
                  <a:srgbClr val="000000"/>
                </a:solidFill>
                <a:latin typeface="Arial"/>
                <a:ea typeface="Arial"/>
              </a:rPr>
              <a:t>Digital Tools and Hybrid Lessons   5</a:t>
            </a:r>
            <a:endParaRPr lang="et-EE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Google Shape;93;p2_3"/>
          <p:cNvSpPr txBox="1"/>
          <p:nvPr/>
        </p:nvSpPr>
        <p:spPr>
          <a:xfrm>
            <a:off x="457200" y="2160000"/>
            <a:ext cx="8229240" cy="4270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lang="et-EE" sz="295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spc="-1" dirty="0">
                <a:solidFill>
                  <a:srgbClr val="2A6099"/>
                </a:solidFill>
                <a:latin typeface="Arial"/>
                <a:ea typeface="Arial"/>
              </a:rPr>
              <a:t>1</a:t>
            </a:r>
            <a:r>
              <a:rPr lang="en-US" sz="2600" b="0" strike="noStrike" spc="-1" dirty="0">
                <a:solidFill>
                  <a:srgbClr val="2A6099"/>
                </a:solidFill>
                <a:latin typeface="Arial"/>
                <a:ea typeface="Arial"/>
              </a:rPr>
              <a:t>) 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handouts are sent to the students before the class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spc="-1" dirty="0">
                <a:solidFill>
                  <a:srgbClr val="2A6099"/>
                </a:solidFill>
                <a:latin typeface="Arial"/>
                <a:ea typeface="Arial"/>
              </a:rPr>
              <a:t>2</a:t>
            </a:r>
            <a:r>
              <a:rPr lang="en-US" sz="2600" b="0" strike="noStrike" spc="-1" dirty="0">
                <a:solidFill>
                  <a:srgbClr val="2A6099"/>
                </a:solidFill>
                <a:latin typeface="Arial"/>
                <a:ea typeface="Arial"/>
              </a:rPr>
              <a:t>)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the use of active learning methods (distractions at home)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spc="-1" dirty="0">
                <a:solidFill>
                  <a:srgbClr val="2A6099"/>
                </a:solidFill>
                <a:latin typeface="Arial"/>
                <a:ea typeface="Arial"/>
              </a:rPr>
              <a:t>3</a:t>
            </a:r>
            <a:r>
              <a:rPr lang="en-US" sz="2600" b="0" strike="noStrike" spc="-1" dirty="0">
                <a:solidFill>
                  <a:srgbClr val="2A6099"/>
                </a:solidFill>
                <a:latin typeface="Arial"/>
                <a:ea typeface="Arial"/>
              </a:rPr>
              <a:t>)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always start with some small talk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91;p2_4" descr="slide_2-2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01" name="Google Shape;92;p2_4"/>
          <p:cNvSpPr txBox="1"/>
          <p:nvPr/>
        </p:nvSpPr>
        <p:spPr>
          <a:xfrm>
            <a:off x="457200" y="8380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t-EE" sz="3000" b="1" strike="noStrike" spc="-1">
                <a:solidFill>
                  <a:srgbClr val="000000"/>
                </a:solidFill>
                <a:latin typeface="Arial"/>
                <a:ea typeface="Arial"/>
              </a:rPr>
              <a:t>Digital Tools and Hybrid Lessons   6</a:t>
            </a:r>
            <a:endParaRPr lang="et-EE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Google Shape;93;p2_4"/>
          <p:cNvSpPr txBox="1"/>
          <p:nvPr/>
        </p:nvSpPr>
        <p:spPr>
          <a:xfrm>
            <a:off x="457200" y="2160000"/>
            <a:ext cx="8229240" cy="4270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800" b="1" spc="-1" dirty="0">
                <a:solidFill>
                  <a:srgbClr val="2A6099"/>
                </a:solidFill>
                <a:latin typeface="Arial"/>
              </a:rPr>
              <a:t>Remember that</a:t>
            </a:r>
            <a:endParaRPr lang="et-EE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spc="-1" dirty="0">
                <a:solidFill>
                  <a:srgbClr val="2A6099"/>
                </a:solidFill>
                <a:latin typeface="Arial"/>
                <a:ea typeface="Arial"/>
              </a:rPr>
              <a:t>4) 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difficult to use your customary realia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spc="-1" dirty="0">
                <a:solidFill>
                  <a:srgbClr val="2A6099"/>
                </a:solidFill>
                <a:latin typeface="Arial"/>
                <a:ea typeface="Arial"/>
              </a:rPr>
              <a:t>5</a:t>
            </a:r>
            <a:r>
              <a:rPr lang="en-US" sz="2600" b="0" strike="noStrike" spc="-1" dirty="0">
                <a:solidFill>
                  <a:srgbClr val="2A6099"/>
                </a:solidFill>
                <a:latin typeface="Arial"/>
                <a:ea typeface="Arial"/>
              </a:rPr>
              <a:t>)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before creating your own, check online for the hybrid class study material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spc="-1" dirty="0">
                <a:solidFill>
                  <a:srgbClr val="2A6099"/>
                </a:solidFill>
                <a:latin typeface="Arial"/>
                <a:ea typeface="Arial"/>
              </a:rPr>
              <a:t>6</a:t>
            </a:r>
            <a:r>
              <a:rPr lang="en-US" sz="2600" b="0" strike="noStrike" spc="-1" dirty="0">
                <a:solidFill>
                  <a:srgbClr val="2A6099"/>
                </a:solidFill>
                <a:latin typeface="Arial"/>
                <a:ea typeface="Arial"/>
              </a:rPr>
              <a:t>)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give attention to cybersecurity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91;p2_5" descr="slide_2-2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04" name="Google Shape;92;p2_5"/>
          <p:cNvSpPr txBox="1"/>
          <p:nvPr/>
        </p:nvSpPr>
        <p:spPr>
          <a:xfrm>
            <a:off x="457200" y="8380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t-EE" sz="3000" b="1" strike="noStrike" spc="-1">
                <a:solidFill>
                  <a:srgbClr val="000000"/>
                </a:solidFill>
                <a:latin typeface="Arial"/>
                <a:ea typeface="Arial"/>
              </a:rPr>
              <a:t>Digital Tools and Hybrid Lessons   7</a:t>
            </a:r>
            <a:endParaRPr lang="et-EE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Google Shape;93;p2_5"/>
          <p:cNvSpPr txBox="1"/>
          <p:nvPr/>
        </p:nvSpPr>
        <p:spPr>
          <a:xfrm>
            <a:off x="457200" y="2160000"/>
            <a:ext cx="8229240" cy="4270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950" b="1" strike="noStrike" spc="-1">
                <a:solidFill>
                  <a:srgbClr val="2A6099"/>
                </a:solidFill>
                <a:latin typeface="Arial"/>
                <a:ea typeface="Arial"/>
              </a:rPr>
              <a:t>Group discussion:</a:t>
            </a:r>
            <a:endParaRPr lang="et-EE" sz="2950" b="0" strike="noStrike" spc="-1">
              <a:solidFill>
                <a:srgbClr val="00000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lang="et-EE" sz="295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How are the students present </a:t>
            </a:r>
            <a:r>
              <a:rPr lang="en-US" sz="2600" b="0" strike="noStrike" spc="-1">
                <a:solidFill>
                  <a:srgbClr val="2A6099"/>
                </a:solidFill>
                <a:latin typeface="Arial"/>
                <a:ea typeface="Arial"/>
              </a:rPr>
              <a:t>in person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 in the  classroom and </a:t>
            </a:r>
            <a:r>
              <a:rPr lang="en-US" sz="2600" b="0" strike="noStrike" spc="-1">
                <a:solidFill>
                  <a:srgbClr val="2A6099"/>
                </a:solidFill>
                <a:latin typeface="Arial"/>
                <a:ea typeface="Arial"/>
              </a:rPr>
              <a:t>online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 b="0" strike="noStrike" spc="-1">
                <a:solidFill>
                  <a:srgbClr val="C9211E"/>
                </a:solidFill>
                <a:latin typeface="Arial"/>
                <a:ea typeface="Arial"/>
              </a:rPr>
              <a:t>similar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 and </a:t>
            </a:r>
            <a:r>
              <a:rPr lang="en-US" sz="2600" b="0" strike="noStrike" spc="-1">
                <a:solidFill>
                  <a:srgbClr val="C9211E"/>
                </a:solidFill>
                <a:latin typeface="Arial"/>
                <a:ea typeface="Arial"/>
              </a:rPr>
              <a:t>different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?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1393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t-EE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482</Words>
  <Application>Microsoft Office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Symbol</vt:lpstr>
      <vt:lpstr>Times New Roman</vt:lpstr>
      <vt:lpstr>Trebuchet MS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Ly Leedu</cp:lastModifiedBy>
  <cp:revision>14</cp:revision>
  <dcterms:created xsi:type="dcterms:W3CDTF">1601-01-01T00:00:00Z</dcterms:created>
  <dcterms:modified xsi:type="dcterms:W3CDTF">2022-03-08T10:01:30Z</dcterms:modified>
  <dc:language>et-EE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